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5"/>
  </p:notesMasterIdLst>
  <p:sldIdLst>
    <p:sldId id="306" r:id="rId3"/>
    <p:sldId id="259" r:id="rId4"/>
    <p:sldId id="756" r:id="rId5"/>
    <p:sldId id="739" r:id="rId6"/>
    <p:sldId id="307" r:id="rId7"/>
    <p:sldId id="735" r:id="rId8"/>
    <p:sldId id="719" r:id="rId9"/>
    <p:sldId id="740" r:id="rId10"/>
    <p:sldId id="309" r:id="rId11"/>
    <p:sldId id="320" r:id="rId12"/>
    <p:sldId id="759" r:id="rId13"/>
    <p:sldId id="723" r:id="rId14"/>
    <p:sldId id="757" r:id="rId15"/>
    <p:sldId id="741" r:id="rId16"/>
    <p:sldId id="715" r:id="rId17"/>
    <p:sldId id="682" r:id="rId18"/>
    <p:sldId id="750" r:id="rId19"/>
    <p:sldId id="753" r:id="rId20"/>
    <p:sldId id="743" r:id="rId21"/>
    <p:sldId id="736" r:id="rId22"/>
    <p:sldId id="744" r:id="rId23"/>
    <p:sldId id="717" r:id="rId24"/>
    <p:sldId id="737" r:id="rId25"/>
    <p:sldId id="685" r:id="rId26"/>
    <p:sldId id="720" r:id="rId27"/>
    <p:sldId id="721" r:id="rId28"/>
    <p:sldId id="722" r:id="rId29"/>
    <p:sldId id="758" r:id="rId30"/>
    <p:sldId id="745" r:id="rId31"/>
    <p:sldId id="727" r:id="rId32"/>
    <p:sldId id="728" r:id="rId33"/>
    <p:sldId id="726" r:id="rId34"/>
    <p:sldId id="749" r:id="rId35"/>
    <p:sldId id="747" r:id="rId36"/>
    <p:sldId id="748" r:id="rId37"/>
    <p:sldId id="746" r:id="rId38"/>
    <p:sldId id="725" r:id="rId39"/>
    <p:sldId id="709" r:id="rId40"/>
    <p:sldId id="751" r:id="rId41"/>
    <p:sldId id="752" r:id="rId42"/>
    <p:sldId id="755" r:id="rId43"/>
    <p:sldId id="75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30" autoAdjust="0"/>
    <p:restoredTop sz="94896"/>
  </p:normalViewPr>
  <p:slideViewPr>
    <p:cSldViewPr snapToGrid="0" snapToObjects="1" showGuides="1">
      <p:cViewPr varScale="1">
        <p:scale>
          <a:sx n="144" d="100"/>
          <a:sy n="144" d="100"/>
        </p:scale>
        <p:origin x="912"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3/29/22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30</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32</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35</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https://github.com/a-teaching-goose/CSS342A-2022-Spring#coursework-distributio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9.tiff"/><Relationship Id="rId4" Type="http://schemas.openxmlformats.org/officeDocument/2006/relationships/hyperlink" Target="https://www.jetbrains.com/help/clion/unit-testing-tutorial.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39.tiff"/></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41.png"/><Relationship Id="rId4" Type="http://schemas.openxmlformats.org/officeDocument/2006/relationships/hyperlink" Target="https://www.jetbrains.com/cli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51.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3.pn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51.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3.png"/><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fornax"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494F60D-165F-6147-8B8F-BB743AD2696B}"/>
              </a:ext>
            </a:extLst>
          </p:cNvPr>
          <p:cNvSpPr>
            <a:spLocks noGrp="1"/>
          </p:cNvSpPr>
          <p:nvPr>
            <p:ph type="body" sz="quarter" idx="11"/>
          </p:nvPr>
        </p:nvSpPr>
        <p:spPr>
          <a:xfrm>
            <a:off x="2450236" y="1955791"/>
            <a:ext cx="3870665" cy="1070013"/>
          </a:xfrm>
          <a:solidFill>
            <a:schemeClr val="bg2">
              <a:lumMod val="95000"/>
            </a:schemeClr>
          </a:solidFill>
          <a:effectLst>
            <a:outerShdw blurRad="50800" dist="38100" dir="2700000" algn="tl" rotWithShape="0">
              <a:prstClr val="black">
                <a:alpha val="40000"/>
              </a:prstClr>
            </a:outerShdw>
          </a:effectLst>
        </p:spPr>
        <p:txBody>
          <a:bodyPr/>
          <a:lstStyle/>
          <a:p>
            <a:r>
              <a:rPr lang="en-US" sz="2000" dirty="0"/>
              <a:t>Programming Languages</a:t>
            </a:r>
          </a:p>
          <a:p>
            <a:pPr lvl="1"/>
            <a:r>
              <a:rPr lang="en-US" sz="1600" b="0" dirty="0"/>
              <a:t>C++</a:t>
            </a:r>
          </a:p>
          <a:p>
            <a:pPr lvl="1"/>
            <a:r>
              <a:rPr lang="en-US" sz="1600" b="0" dirty="0"/>
              <a:t>Bash (Linux)</a:t>
            </a:r>
          </a:p>
        </p:txBody>
      </p:sp>
      <p:sp>
        <p:nvSpPr>
          <p:cNvPr id="10" name="Text Placeholder 1">
            <a:extLst>
              <a:ext uri="{FF2B5EF4-FFF2-40B4-BE49-F238E27FC236}">
                <a16:creationId xmlns:a16="http://schemas.microsoft.com/office/drawing/2014/main" id="{358434C5-C6FB-434D-A943-F1CA3C46CAEE}"/>
              </a:ext>
            </a:extLst>
          </p:cNvPr>
          <p:cNvSpPr txBox="1">
            <a:spLocks/>
          </p:cNvSpPr>
          <p:nvPr/>
        </p:nvSpPr>
        <p:spPr>
          <a:xfrm>
            <a:off x="1288742" y="3501246"/>
            <a:ext cx="2963662" cy="1900815"/>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Data Structure</a:t>
            </a:r>
          </a:p>
          <a:p>
            <a:pPr lvl="1"/>
            <a:r>
              <a:rPr lang="en-US" sz="1600" b="0" dirty="0"/>
              <a:t>Array</a:t>
            </a:r>
          </a:p>
          <a:p>
            <a:pPr lvl="1"/>
            <a:r>
              <a:rPr lang="en-US" sz="1600" b="0" dirty="0"/>
              <a:t>List</a:t>
            </a:r>
          </a:p>
          <a:p>
            <a:pPr lvl="1"/>
            <a:r>
              <a:rPr lang="en-US" sz="1600" b="0" dirty="0"/>
              <a:t>Map (Dictionary)</a:t>
            </a:r>
          </a:p>
          <a:p>
            <a:pPr lvl="1"/>
            <a:r>
              <a:rPr lang="en-US" sz="1600" b="0" dirty="0"/>
              <a:t>Tree</a:t>
            </a:r>
          </a:p>
          <a:p>
            <a:pPr lvl="1"/>
            <a:r>
              <a:rPr lang="en-US" sz="1600" b="0" dirty="0"/>
              <a:t>Graph (maybe)</a:t>
            </a:r>
          </a:p>
        </p:txBody>
      </p:sp>
      <p:sp>
        <p:nvSpPr>
          <p:cNvPr id="11" name="Text Placeholder 1">
            <a:extLst>
              <a:ext uri="{FF2B5EF4-FFF2-40B4-BE49-F238E27FC236}">
                <a16:creationId xmlns:a16="http://schemas.microsoft.com/office/drawing/2014/main" id="{F6EF9A40-2844-0E47-986E-D55E14AD44D4}"/>
              </a:ext>
            </a:extLst>
          </p:cNvPr>
          <p:cNvSpPr txBox="1">
            <a:spLocks/>
          </p:cNvSpPr>
          <p:nvPr/>
        </p:nvSpPr>
        <p:spPr>
          <a:xfrm>
            <a:off x="4891598" y="3687676"/>
            <a:ext cx="3053917" cy="1661119"/>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Algorithm</a:t>
            </a:r>
          </a:p>
          <a:p>
            <a:pPr lvl="1"/>
            <a:r>
              <a:rPr lang="en-US" sz="1600" b="0" dirty="0"/>
              <a:t>Search</a:t>
            </a:r>
          </a:p>
          <a:p>
            <a:pPr lvl="1"/>
            <a:r>
              <a:rPr lang="en-US" sz="1600" b="0" dirty="0"/>
              <a:t>Sort</a:t>
            </a:r>
          </a:p>
          <a:p>
            <a:pPr lvl="1"/>
            <a:r>
              <a:rPr lang="en-US" sz="1600" b="0" dirty="0"/>
              <a:t>Recursion</a:t>
            </a:r>
          </a:p>
          <a:p>
            <a:pPr lvl="1"/>
            <a:r>
              <a:rPr lang="en-US" sz="1600" b="0" dirty="0"/>
              <a:t>Complexity analysis</a:t>
            </a:r>
          </a:p>
        </p:txBody>
      </p:sp>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Expectation</a:t>
            </a:r>
          </a:p>
        </p:txBody>
      </p:sp>
      <p:sp>
        <p:nvSpPr>
          <p:cNvPr id="13" name="Text Placeholder 1">
            <a:extLst>
              <a:ext uri="{FF2B5EF4-FFF2-40B4-BE49-F238E27FC236}">
                <a16:creationId xmlns:a16="http://schemas.microsoft.com/office/drawing/2014/main" id="{00CAC234-28BC-BA44-B3C8-E956768B86A3}"/>
              </a:ext>
            </a:extLst>
          </p:cNvPr>
          <p:cNvSpPr txBox="1">
            <a:spLocks/>
          </p:cNvSpPr>
          <p:nvPr/>
        </p:nvSpPr>
        <p:spPr>
          <a:xfrm>
            <a:off x="2775015" y="5824237"/>
            <a:ext cx="3421600" cy="51356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Computation Theory</a:t>
            </a:r>
          </a:p>
          <a:p>
            <a:pPr lvl="1"/>
            <a:r>
              <a:rPr lang="en-US" sz="1100" b="0" dirty="0"/>
              <a:t>Math induction &amp; Propositional logic</a:t>
            </a:r>
            <a:endParaRPr lang="en-US" sz="800" dirty="0"/>
          </a:p>
        </p:txBody>
      </p:sp>
      <p:sp>
        <p:nvSpPr>
          <p:cNvPr id="14" name="Text Placeholder 1">
            <a:extLst>
              <a:ext uri="{FF2B5EF4-FFF2-40B4-BE49-F238E27FC236}">
                <a16:creationId xmlns:a16="http://schemas.microsoft.com/office/drawing/2014/main" id="{151BA6FF-48CB-EC4B-AFC5-0E789A91B0E0}"/>
              </a:ext>
            </a:extLst>
          </p:cNvPr>
          <p:cNvSpPr txBox="1">
            <a:spLocks/>
          </p:cNvSpPr>
          <p:nvPr/>
        </p:nvSpPr>
        <p:spPr>
          <a:xfrm>
            <a:off x="5513033" y="1061816"/>
            <a:ext cx="3053917"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Write Better Code</a:t>
            </a:r>
          </a:p>
        </p:txBody>
      </p:sp>
    </p:spTree>
    <p:extLst>
      <p:ext uri="{BB962C8B-B14F-4D97-AF65-F5344CB8AC3E}">
        <p14:creationId xmlns:p14="http://schemas.microsoft.com/office/powerpoint/2010/main" val="2715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0" grpId="0" animBg="1"/>
      <p:bldP spid="11" grpId="0" animBg="1"/>
      <p:bldP spid="13" grpId="0"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3"/>
          <a:stretch>
            <a:fillRect/>
          </a:stretch>
        </p:blipFill>
        <p:spPr>
          <a:xfrm>
            <a:off x="5192829" y="3064788"/>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4"/>
              </a:rPr>
              <a:t>https://github.com/a-teaching-goose/CSS342A-2022-Spring#coursework-distribution</a:t>
            </a:r>
            <a:endParaRPr lang="en-US" sz="1050" dirty="0"/>
          </a:p>
        </p:txBody>
      </p:sp>
      <p:pic>
        <p:nvPicPr>
          <p:cNvPr id="2" name="Picture 1">
            <a:extLst>
              <a:ext uri="{FF2B5EF4-FFF2-40B4-BE49-F238E27FC236}">
                <a16:creationId xmlns:a16="http://schemas.microsoft.com/office/drawing/2014/main" id="{1A375E4A-9CC7-D846-AF0C-F61A279CEB0C}"/>
              </a:ext>
            </a:extLst>
          </p:cNvPr>
          <p:cNvPicPr>
            <a:picLocks noChangeAspect="1"/>
          </p:cNvPicPr>
          <p:nvPr/>
        </p:nvPicPr>
        <p:blipFill>
          <a:blip r:embed="rId5"/>
          <a:stretch>
            <a:fillRect/>
          </a:stretch>
        </p:blipFill>
        <p:spPr>
          <a:xfrm>
            <a:off x="217464" y="1813439"/>
            <a:ext cx="4786444" cy="3886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0137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B3745-3BED-5A41-8742-DA898449C55A}"/>
              </a:ext>
            </a:extLst>
          </p:cNvPr>
          <p:cNvSpPr>
            <a:spLocks noGrp="1"/>
          </p:cNvSpPr>
          <p:nvPr>
            <p:ph type="body" sz="quarter" idx="11"/>
          </p:nvPr>
        </p:nvSpPr>
        <p:spPr>
          <a:xfrm>
            <a:off x="671756" y="1890245"/>
            <a:ext cx="7621519" cy="3948070"/>
          </a:xfrm>
        </p:spPr>
        <p:txBody>
          <a:bodyPr/>
          <a:lstStyle/>
          <a:p>
            <a:r>
              <a:rPr lang="en-US" sz="1800" b="0" dirty="0"/>
              <a:t>“Best effort” in-person</a:t>
            </a:r>
          </a:p>
          <a:p>
            <a:endParaRPr lang="en-US" sz="800" b="0" dirty="0"/>
          </a:p>
          <a:p>
            <a:pPr lvl="1"/>
            <a:r>
              <a:rPr lang="en-US" sz="1600" b="0" dirty="0"/>
              <a:t>&gt; 50% in-person session</a:t>
            </a:r>
          </a:p>
          <a:p>
            <a:pPr lvl="1"/>
            <a:endParaRPr lang="en-US" sz="800" b="0" dirty="0"/>
          </a:p>
          <a:p>
            <a:pPr lvl="1"/>
            <a:r>
              <a:rPr lang="en-US" sz="1600" b="0" dirty="0"/>
              <a:t>In-person attending is not required</a:t>
            </a:r>
          </a:p>
          <a:p>
            <a:pPr lvl="1"/>
            <a:endParaRPr lang="en-US" sz="800" b="0" dirty="0"/>
          </a:p>
          <a:p>
            <a:pPr lvl="1"/>
            <a:r>
              <a:rPr lang="en-US" sz="1600" b="0" dirty="0"/>
              <a:t>All class will be recorded to the best effort</a:t>
            </a:r>
          </a:p>
          <a:p>
            <a:pPr lvl="1"/>
            <a:endParaRPr lang="en-US" sz="1600" b="0" dirty="0"/>
          </a:p>
          <a:p>
            <a:r>
              <a:rPr lang="en-US" sz="1800" b="0" dirty="0"/>
              <a:t>Online sessions</a:t>
            </a:r>
          </a:p>
          <a:p>
            <a:endParaRPr lang="en-US" sz="800" b="0" dirty="0"/>
          </a:p>
          <a:p>
            <a:pPr lvl="1"/>
            <a:r>
              <a:rPr lang="en-US" sz="1600" b="0" dirty="0"/>
              <a:t>Covid</a:t>
            </a:r>
          </a:p>
          <a:p>
            <a:pPr lvl="1"/>
            <a:endParaRPr lang="en-US" sz="800" b="0" dirty="0"/>
          </a:p>
          <a:p>
            <a:pPr lvl="1"/>
            <a:r>
              <a:rPr lang="en-US" sz="1600" b="0" dirty="0"/>
              <a:t>Coding demos &amp; Code-along</a:t>
            </a:r>
          </a:p>
          <a:p>
            <a:pPr lvl="1"/>
            <a:endParaRPr lang="en-US" sz="800" b="0" dirty="0"/>
          </a:p>
          <a:p>
            <a:r>
              <a:rPr lang="en-US" sz="2000" dirty="0"/>
              <a:t>All materials (PPT, code, video) will be available online</a:t>
            </a:r>
            <a:endParaRPr lang="en-US" sz="1600" b="0" dirty="0"/>
          </a:p>
        </p:txBody>
      </p:sp>
      <p:sp>
        <p:nvSpPr>
          <p:cNvPr id="3" name="Title 2">
            <a:extLst>
              <a:ext uri="{FF2B5EF4-FFF2-40B4-BE49-F238E27FC236}">
                <a16:creationId xmlns:a16="http://schemas.microsoft.com/office/drawing/2014/main" id="{845B6669-FB1F-594D-9A04-7371C71366C5}"/>
              </a:ext>
            </a:extLst>
          </p:cNvPr>
          <p:cNvSpPr>
            <a:spLocks noGrp="1"/>
          </p:cNvSpPr>
          <p:nvPr>
            <p:ph type="title"/>
          </p:nvPr>
        </p:nvSpPr>
        <p:spPr/>
        <p:txBody>
          <a:bodyPr/>
          <a:lstStyle/>
          <a:p>
            <a:r>
              <a:rPr lang="en-US" dirty="0"/>
              <a:t>In-person vs Online</a:t>
            </a:r>
          </a:p>
        </p:txBody>
      </p:sp>
      <p:pic>
        <p:nvPicPr>
          <p:cNvPr id="1026" name="Picture 2" descr="Sorry Not Sorry: Online Teaching Is Here to Stay">
            <a:extLst>
              <a:ext uri="{FF2B5EF4-FFF2-40B4-BE49-F238E27FC236}">
                <a16:creationId xmlns:a16="http://schemas.microsoft.com/office/drawing/2014/main" id="{1EF4071B-3E06-9F4C-9226-09894E22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565" y="291612"/>
            <a:ext cx="2397950" cy="159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C5956-0C8C-904B-A805-A02731EE89D9}"/>
              </a:ext>
            </a:extLst>
          </p:cNvPr>
          <p:cNvSpPr>
            <a:spLocks noGrp="1"/>
          </p:cNvSpPr>
          <p:nvPr>
            <p:ph type="body" sz="quarter" idx="11"/>
          </p:nvPr>
        </p:nvSpPr>
        <p:spPr>
          <a:xfrm>
            <a:off x="1075377" y="2171732"/>
            <a:ext cx="6993246" cy="3669776"/>
          </a:xfrm>
        </p:spPr>
        <p:txBody>
          <a:bodyPr/>
          <a:lstStyle/>
          <a:p>
            <a:r>
              <a:rPr lang="en-US" b="0" dirty="0"/>
              <a:t>What do you expect to learn from this class?</a:t>
            </a:r>
          </a:p>
          <a:p>
            <a:endParaRPr lang="en-US" b="0" dirty="0"/>
          </a:p>
          <a:p>
            <a:pPr lvl="1"/>
            <a:r>
              <a:rPr lang="en-US" b="0" dirty="0"/>
              <a:t>Data structure?</a:t>
            </a:r>
          </a:p>
          <a:p>
            <a:pPr lvl="1"/>
            <a:endParaRPr lang="en-US" b="0" dirty="0"/>
          </a:p>
          <a:p>
            <a:pPr lvl="1"/>
            <a:r>
              <a:rPr lang="en-US" b="0" dirty="0"/>
              <a:t>Algorithm?</a:t>
            </a:r>
          </a:p>
          <a:p>
            <a:pPr lvl="1"/>
            <a:endParaRPr lang="en-US" b="0" dirty="0"/>
          </a:p>
          <a:p>
            <a:pPr lvl="1"/>
            <a:r>
              <a:rPr lang="en-US" b="0" dirty="0"/>
              <a:t>C++</a:t>
            </a:r>
          </a:p>
          <a:p>
            <a:pPr lvl="1"/>
            <a:endParaRPr lang="en-US" b="0" dirty="0"/>
          </a:p>
          <a:p>
            <a:pPr lvl="1"/>
            <a:r>
              <a:rPr lang="en-US" b="0" dirty="0"/>
              <a:t>Anything else?</a:t>
            </a:r>
          </a:p>
        </p:txBody>
      </p:sp>
      <p:sp>
        <p:nvSpPr>
          <p:cNvPr id="3" name="Title 2">
            <a:extLst>
              <a:ext uri="{FF2B5EF4-FFF2-40B4-BE49-F238E27FC236}">
                <a16:creationId xmlns:a16="http://schemas.microsoft.com/office/drawing/2014/main" id="{4D202987-DEFA-B242-8AE3-7CC5320866FF}"/>
              </a:ext>
            </a:extLst>
          </p:cNvPr>
          <p:cNvSpPr>
            <a:spLocks noGrp="1"/>
          </p:cNvSpPr>
          <p:nvPr>
            <p:ph type="title"/>
          </p:nvPr>
        </p:nvSpPr>
        <p:spPr/>
        <p:txBody>
          <a:bodyPr/>
          <a:lstStyle/>
          <a:p>
            <a:r>
              <a:rPr lang="en-US" dirty="0"/>
              <a:t>Expectation</a:t>
            </a:r>
          </a:p>
        </p:txBody>
      </p:sp>
    </p:spTree>
    <p:extLst>
      <p:ext uri="{BB962C8B-B14F-4D97-AF65-F5344CB8AC3E}">
        <p14:creationId xmlns:p14="http://schemas.microsoft.com/office/powerpoint/2010/main" val="128101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Expectation</a:t>
            </a:r>
          </a:p>
        </p:txBody>
      </p:sp>
      <p:sp>
        <p:nvSpPr>
          <p:cNvPr id="2" name="TextBox 1">
            <a:extLst>
              <a:ext uri="{FF2B5EF4-FFF2-40B4-BE49-F238E27FC236}">
                <a16:creationId xmlns:a16="http://schemas.microsoft.com/office/drawing/2014/main" id="{719BE07E-29D2-8F4D-9E65-B0711E3DA06D}"/>
              </a:ext>
            </a:extLst>
          </p:cNvPr>
          <p:cNvSpPr txBox="1"/>
          <p:nvPr/>
        </p:nvSpPr>
        <p:spPr>
          <a:xfrm>
            <a:off x="977462" y="1786759"/>
            <a:ext cx="3209853" cy="461665"/>
          </a:xfrm>
          <a:prstGeom prst="rect">
            <a:avLst/>
          </a:prstGeom>
          <a:noFill/>
        </p:spPr>
        <p:txBody>
          <a:bodyPr wrap="none" rtlCol="0">
            <a:spAutoFit/>
          </a:bodyPr>
          <a:lstStyle/>
          <a:p>
            <a:r>
              <a:rPr lang="en-US" sz="2400" b="1" i="1" dirty="0"/>
              <a:t>After this term, you will</a:t>
            </a:r>
          </a:p>
        </p:txBody>
      </p:sp>
      <p:sp>
        <p:nvSpPr>
          <p:cNvPr id="4" name="TextBox 3">
            <a:extLst>
              <a:ext uri="{FF2B5EF4-FFF2-40B4-BE49-F238E27FC236}">
                <a16:creationId xmlns:a16="http://schemas.microsoft.com/office/drawing/2014/main" id="{342B40D1-30C2-9D41-A58D-A913A7B5DBBD}"/>
              </a:ext>
            </a:extLst>
          </p:cNvPr>
          <p:cNvSpPr txBox="1"/>
          <p:nvPr/>
        </p:nvSpPr>
        <p:spPr>
          <a:xfrm>
            <a:off x="671756" y="2555099"/>
            <a:ext cx="8383129" cy="400110"/>
          </a:xfrm>
          <a:prstGeom prst="rect">
            <a:avLst/>
          </a:prstGeom>
          <a:noFill/>
        </p:spPr>
        <p:txBody>
          <a:bodyPr wrap="none" rtlCol="0">
            <a:spAutoFit/>
          </a:bodyPr>
          <a:lstStyle/>
          <a:p>
            <a:r>
              <a:rPr lang="en-US" sz="2000" dirty="0"/>
              <a:t>Be confident writing code in C++ with cool tools such as </a:t>
            </a:r>
            <a:r>
              <a:rPr lang="en-US" sz="2000" i="1" dirty="0" err="1"/>
              <a:t>Clion</a:t>
            </a:r>
            <a:r>
              <a:rPr lang="en-US" sz="2000" i="1" dirty="0"/>
              <a:t>, </a:t>
            </a:r>
            <a:r>
              <a:rPr lang="en-US" sz="2000" i="1" dirty="0" err="1"/>
              <a:t>CMake</a:t>
            </a:r>
            <a:r>
              <a:rPr lang="en-US" sz="2000" i="1" dirty="0"/>
              <a:t>, Makefile</a:t>
            </a:r>
          </a:p>
        </p:txBody>
      </p:sp>
      <p:sp>
        <p:nvSpPr>
          <p:cNvPr id="10" name="TextBox 9">
            <a:extLst>
              <a:ext uri="{FF2B5EF4-FFF2-40B4-BE49-F238E27FC236}">
                <a16:creationId xmlns:a16="http://schemas.microsoft.com/office/drawing/2014/main" id="{926F9674-EEF0-6444-A340-5C01BFE8BCBA}"/>
              </a:ext>
            </a:extLst>
          </p:cNvPr>
          <p:cNvSpPr txBox="1"/>
          <p:nvPr/>
        </p:nvSpPr>
        <p:spPr>
          <a:xfrm>
            <a:off x="671756" y="3520383"/>
            <a:ext cx="3563411" cy="400110"/>
          </a:xfrm>
          <a:prstGeom prst="rect">
            <a:avLst/>
          </a:prstGeom>
          <a:noFill/>
        </p:spPr>
        <p:txBody>
          <a:bodyPr wrap="none" rtlCol="0">
            <a:spAutoFit/>
          </a:bodyPr>
          <a:lstStyle/>
          <a:p>
            <a:r>
              <a:rPr lang="en-US" sz="2000" dirty="0"/>
              <a:t>Write clean code with solid tests</a:t>
            </a:r>
          </a:p>
        </p:txBody>
      </p:sp>
      <p:sp>
        <p:nvSpPr>
          <p:cNvPr id="11" name="TextBox 10">
            <a:extLst>
              <a:ext uri="{FF2B5EF4-FFF2-40B4-BE49-F238E27FC236}">
                <a16:creationId xmlns:a16="http://schemas.microsoft.com/office/drawing/2014/main" id="{B1CAC3E6-6CC6-2E40-9CE1-E00860ACDA6F}"/>
              </a:ext>
            </a:extLst>
          </p:cNvPr>
          <p:cNvSpPr txBox="1"/>
          <p:nvPr/>
        </p:nvSpPr>
        <p:spPr>
          <a:xfrm>
            <a:off x="671756" y="4485667"/>
            <a:ext cx="7358809" cy="400110"/>
          </a:xfrm>
          <a:prstGeom prst="rect">
            <a:avLst/>
          </a:prstGeom>
          <a:noFill/>
        </p:spPr>
        <p:txBody>
          <a:bodyPr wrap="none" rtlCol="0">
            <a:spAutoFit/>
          </a:bodyPr>
          <a:lstStyle/>
          <a:p>
            <a:r>
              <a:rPr lang="en-US" sz="2000" dirty="0"/>
              <a:t>Understand how to compromise between time and space complexity</a:t>
            </a:r>
          </a:p>
        </p:txBody>
      </p:sp>
      <p:sp>
        <p:nvSpPr>
          <p:cNvPr id="20" name="TextBox 19">
            <a:extLst>
              <a:ext uri="{FF2B5EF4-FFF2-40B4-BE49-F238E27FC236}">
                <a16:creationId xmlns:a16="http://schemas.microsoft.com/office/drawing/2014/main" id="{2BD27CDE-D177-1243-B271-C12D1E4A3ECD}"/>
              </a:ext>
            </a:extLst>
          </p:cNvPr>
          <p:cNvSpPr txBox="1"/>
          <p:nvPr/>
        </p:nvSpPr>
        <p:spPr>
          <a:xfrm>
            <a:off x="671756" y="4968309"/>
            <a:ext cx="7697428" cy="400110"/>
          </a:xfrm>
          <a:prstGeom prst="rect">
            <a:avLst/>
          </a:prstGeom>
          <a:noFill/>
        </p:spPr>
        <p:txBody>
          <a:bodyPr wrap="none" rtlCol="0">
            <a:spAutoFit/>
          </a:bodyPr>
          <a:lstStyle/>
          <a:p>
            <a:r>
              <a:rPr lang="en-US" sz="2000" dirty="0"/>
              <a:t>Have solved many technical problems commonly asked during interview</a:t>
            </a:r>
          </a:p>
        </p:txBody>
      </p:sp>
      <p:sp>
        <p:nvSpPr>
          <p:cNvPr id="22" name="TextBox 21">
            <a:extLst>
              <a:ext uri="{FF2B5EF4-FFF2-40B4-BE49-F238E27FC236}">
                <a16:creationId xmlns:a16="http://schemas.microsoft.com/office/drawing/2014/main" id="{1BD390B9-3357-B647-8959-E201F10043E4}"/>
              </a:ext>
            </a:extLst>
          </p:cNvPr>
          <p:cNvSpPr txBox="1"/>
          <p:nvPr/>
        </p:nvSpPr>
        <p:spPr>
          <a:xfrm>
            <a:off x="671756" y="3037741"/>
            <a:ext cx="6296917" cy="400110"/>
          </a:xfrm>
          <a:prstGeom prst="rect">
            <a:avLst/>
          </a:prstGeom>
          <a:noFill/>
        </p:spPr>
        <p:txBody>
          <a:bodyPr wrap="none" rtlCol="0">
            <a:spAutoFit/>
          </a:bodyPr>
          <a:lstStyle/>
          <a:p>
            <a:r>
              <a:rPr lang="en-US" sz="2000" dirty="0"/>
              <a:t>Be confident with using source control tools </a:t>
            </a:r>
            <a:r>
              <a:rPr lang="en-US" sz="2000" i="1" dirty="0"/>
              <a:t>Git</a:t>
            </a:r>
            <a:r>
              <a:rPr lang="en-US" sz="2000" dirty="0"/>
              <a:t> and </a:t>
            </a:r>
            <a:r>
              <a:rPr lang="en-US" sz="2000" i="1" dirty="0" err="1"/>
              <a:t>Github</a:t>
            </a:r>
            <a:endParaRPr lang="en-US" sz="2000" i="1" dirty="0"/>
          </a:p>
        </p:txBody>
      </p:sp>
      <p:sp>
        <p:nvSpPr>
          <p:cNvPr id="23" name="TextBox 22">
            <a:extLst>
              <a:ext uri="{FF2B5EF4-FFF2-40B4-BE49-F238E27FC236}">
                <a16:creationId xmlns:a16="http://schemas.microsoft.com/office/drawing/2014/main" id="{136C58FA-6AE5-7E4C-90EB-A6A8742875CE}"/>
              </a:ext>
            </a:extLst>
          </p:cNvPr>
          <p:cNvSpPr txBox="1"/>
          <p:nvPr/>
        </p:nvSpPr>
        <p:spPr>
          <a:xfrm>
            <a:off x="671756" y="4003025"/>
            <a:ext cx="8284832" cy="400110"/>
          </a:xfrm>
          <a:prstGeom prst="rect">
            <a:avLst/>
          </a:prstGeom>
          <a:noFill/>
        </p:spPr>
        <p:txBody>
          <a:bodyPr wrap="none" rtlCol="0">
            <a:spAutoFit/>
          </a:bodyPr>
          <a:lstStyle/>
          <a:p>
            <a:r>
              <a:rPr lang="en-US" sz="2000" dirty="0"/>
              <a:t>Have better understanding of data structure such as array, hashtable, list, tree</a:t>
            </a:r>
          </a:p>
        </p:txBody>
      </p:sp>
      <p:sp>
        <p:nvSpPr>
          <p:cNvPr id="5" name="TextBox 4">
            <a:extLst>
              <a:ext uri="{FF2B5EF4-FFF2-40B4-BE49-F238E27FC236}">
                <a16:creationId xmlns:a16="http://schemas.microsoft.com/office/drawing/2014/main" id="{89BACDCE-AE3D-EE4D-B511-D2BC9ACBC027}"/>
              </a:ext>
            </a:extLst>
          </p:cNvPr>
          <p:cNvSpPr txBox="1"/>
          <p:nvPr/>
        </p:nvSpPr>
        <p:spPr>
          <a:xfrm>
            <a:off x="1085093" y="5853224"/>
            <a:ext cx="4017382" cy="400110"/>
          </a:xfrm>
          <a:prstGeom prst="rect">
            <a:avLst/>
          </a:prstGeom>
          <a:noFill/>
        </p:spPr>
        <p:txBody>
          <a:bodyPr wrap="none" rtlCol="0">
            <a:spAutoFit/>
          </a:bodyPr>
          <a:lstStyle/>
          <a:p>
            <a:r>
              <a:rPr lang="en-US" sz="2000" b="1" dirty="0">
                <a:solidFill>
                  <a:srgbClr val="FF9300"/>
                </a:solidFill>
              </a:rPr>
              <a:t>(hopefully) Write code and have fun</a:t>
            </a:r>
            <a:endParaRPr lang="en-US" altLang="zh-CN" sz="2000" b="1" dirty="0">
              <a:solidFill>
                <a:srgbClr val="FF9300"/>
              </a:solidFill>
            </a:endParaRPr>
          </a:p>
        </p:txBody>
      </p:sp>
      <p:pic>
        <p:nvPicPr>
          <p:cNvPr id="3076" name="Picture 4" descr="Coding is…fun?. There's something exciting about… | by Megan Young | Medium">
            <a:extLst>
              <a:ext uri="{FF2B5EF4-FFF2-40B4-BE49-F238E27FC236}">
                <a16:creationId xmlns:a16="http://schemas.microsoft.com/office/drawing/2014/main" id="{F5BEDA33-72C2-5040-8B9D-3452B99D8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9" y="118061"/>
            <a:ext cx="2599997" cy="120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1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3" presetClass="emph" presetSubtype="2" fill="hold" grpId="1" nodeType="withEffect">
                                  <p:stCondLst>
                                    <p:cond delay="0"/>
                                  </p:stCondLst>
                                  <p:childTnLst>
                                    <p:animClr clrSpc="rgb" dir="cw">
                                      <p:cBhvr override="childStyle">
                                        <p:cTn id="12" dur="500" fill="hold"/>
                                        <p:tgtEl>
                                          <p:spTgt spid="4"/>
                                        </p:tgtEl>
                                        <p:attrNameLst>
                                          <p:attrName>style.color</p:attrName>
                                        </p:attrNameLst>
                                      </p:cBhvr>
                                      <p:to>
                                        <a:srgbClr val="929292"/>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3" presetClass="emph" presetSubtype="2" fill="hold" grpId="1" nodeType="withEffect">
                                  <p:stCondLst>
                                    <p:cond delay="0"/>
                                  </p:stCondLst>
                                  <p:childTnLst>
                                    <p:animClr clrSpc="rgb" dir="cw">
                                      <p:cBhvr override="childStyle">
                                        <p:cTn id="18" dur="500" fill="hold"/>
                                        <p:tgtEl>
                                          <p:spTgt spid="22"/>
                                        </p:tgtEl>
                                        <p:attrNameLst>
                                          <p:attrName>style.color</p:attrName>
                                        </p:attrNameLst>
                                      </p:cBhvr>
                                      <p:to>
                                        <a:srgbClr val="929292"/>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3" presetClass="emph" presetSubtype="2" fill="hold" grpId="1" nodeType="withEffect">
                                  <p:stCondLst>
                                    <p:cond delay="0"/>
                                  </p:stCondLst>
                                  <p:childTnLst>
                                    <p:animClr clrSpc="rgb" dir="cw">
                                      <p:cBhvr override="childStyle">
                                        <p:cTn id="24" dur="500" fill="hold"/>
                                        <p:tgtEl>
                                          <p:spTgt spid="10"/>
                                        </p:tgtEl>
                                        <p:attrNameLst>
                                          <p:attrName>style.color</p:attrName>
                                        </p:attrNameLst>
                                      </p:cBhvr>
                                      <p:to>
                                        <a:srgbClr val="929292"/>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3" presetClass="emph" presetSubtype="2" fill="hold" grpId="1" nodeType="withEffect">
                                  <p:stCondLst>
                                    <p:cond delay="0"/>
                                  </p:stCondLst>
                                  <p:childTnLst>
                                    <p:animClr clrSpc="rgb" dir="cw">
                                      <p:cBhvr override="childStyle">
                                        <p:cTn id="30" dur="500" fill="hold"/>
                                        <p:tgtEl>
                                          <p:spTgt spid="23"/>
                                        </p:tgtEl>
                                        <p:attrNameLst>
                                          <p:attrName>style.color</p:attrName>
                                        </p:attrNameLst>
                                      </p:cBhvr>
                                      <p:to>
                                        <a:srgbClr val="929292"/>
                                      </p:to>
                                    </p:animClr>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3" presetClass="emph" presetSubtype="2" fill="hold" grpId="1" nodeType="withEffect">
                                  <p:stCondLst>
                                    <p:cond delay="0"/>
                                  </p:stCondLst>
                                  <p:childTnLst>
                                    <p:animClr clrSpc="rgb" dir="cw">
                                      <p:cBhvr override="childStyle">
                                        <p:cTn id="36" dur="500" fill="hold"/>
                                        <p:tgtEl>
                                          <p:spTgt spid="11"/>
                                        </p:tgtEl>
                                        <p:attrNameLst>
                                          <p:attrName>style.color</p:attrName>
                                        </p:attrNameLst>
                                      </p:cBhvr>
                                      <p:to>
                                        <a:srgbClr val="929292"/>
                                      </p:to>
                                    </p:animClr>
                                  </p:childTnLst>
                                </p:cTn>
                              </p:par>
                              <p:par>
                                <p:cTn id="37" presetID="3" presetClass="emph" presetSubtype="2" fill="hold" grpId="1" nodeType="withEffect">
                                  <p:stCondLst>
                                    <p:cond delay="0"/>
                                  </p:stCondLst>
                                  <p:childTnLst>
                                    <p:animClr clrSpc="rgb" dir="cw">
                                      <p:cBhvr override="childStyle">
                                        <p:cTn id="38" dur="500" fill="hold"/>
                                        <p:tgtEl>
                                          <p:spTgt spid="20"/>
                                        </p:tgtEl>
                                        <p:attrNameLst>
                                          <p:attrName>style.color</p:attrName>
                                        </p:attrNameLst>
                                      </p:cBhvr>
                                      <p:to>
                                        <a:srgbClr val="929292"/>
                                      </p:to>
                                    </p:animClr>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P spid="20" grpId="0"/>
      <p:bldP spid="20" grpId="1"/>
      <p:bldP spid="22" grpId="0"/>
      <p:bldP spid="22" grpId="1"/>
      <p:bldP spid="23" grpId="0"/>
      <p:bldP spid="23" grpId="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2 midterms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8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734" y="244239"/>
            <a:ext cx="996132" cy="9919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034130" y="2842249"/>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3419861" y="2654027"/>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1954894" cy="276999"/>
            </a:xfrm>
            <a:prstGeom prst="rect">
              <a:avLst/>
            </a:prstGeom>
            <a:noFill/>
          </p:spPr>
          <p:txBody>
            <a:bodyPr wrap="none" rtlCol="0">
              <a:spAutoFit/>
            </a:bodyPr>
            <a:lstStyle/>
            <a:p>
              <a:r>
                <a:rPr lang="en-US" sz="1200" dirty="0"/>
                <a:t>Once all work is done locally</a:t>
              </a:r>
            </a:p>
          </p:txBody>
        </p:sp>
      </p:grpSp>
      <p:grpSp>
        <p:nvGrpSpPr>
          <p:cNvPr id="13" name="Group 12">
            <a:extLst>
              <a:ext uri="{FF2B5EF4-FFF2-40B4-BE49-F238E27FC236}">
                <a16:creationId xmlns:a16="http://schemas.microsoft.com/office/drawing/2014/main" id="{D62612EE-E2A8-9D4F-BF33-06859C09E382}"/>
              </a:ext>
            </a:extLst>
          </p:cNvPr>
          <p:cNvGrpSpPr/>
          <p:nvPr/>
        </p:nvGrpSpPr>
        <p:grpSpPr>
          <a:xfrm>
            <a:off x="6457504" y="1609453"/>
            <a:ext cx="2267362" cy="4074418"/>
            <a:chOff x="6457504" y="1930906"/>
            <a:chExt cx="2267362" cy="4074418"/>
          </a:xfrm>
        </p:grpSpPr>
        <p:pic>
          <p:nvPicPr>
            <p:cNvPr id="11" name="Picture 10">
              <a:extLst>
                <a:ext uri="{FF2B5EF4-FFF2-40B4-BE49-F238E27FC236}">
                  <a16:creationId xmlns:a16="http://schemas.microsoft.com/office/drawing/2014/main" id="{A2774E89-1F6B-7C4D-9BFE-3348B91EA033}"/>
                </a:ext>
              </a:extLst>
            </p:cNvPr>
            <p:cNvPicPr>
              <a:picLocks noChangeAspect="1"/>
            </p:cNvPicPr>
            <p:nvPr/>
          </p:nvPicPr>
          <p:blipFill>
            <a:blip r:embed="rId5"/>
            <a:stretch>
              <a:fillRect/>
            </a:stretch>
          </p:blipFill>
          <p:spPr>
            <a:xfrm>
              <a:off x="6578653" y="2217890"/>
              <a:ext cx="2146213" cy="378743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10D276A-2DDA-5345-8A74-2416D7E09820}"/>
                </a:ext>
              </a:extLst>
            </p:cNvPr>
            <p:cNvSpPr txBox="1"/>
            <p:nvPr/>
          </p:nvSpPr>
          <p:spPr>
            <a:xfrm>
              <a:off x="6457504" y="1930906"/>
              <a:ext cx="1318246" cy="276999"/>
            </a:xfrm>
            <a:prstGeom prst="rect">
              <a:avLst/>
            </a:prstGeom>
            <a:noFill/>
          </p:spPr>
          <p:txBody>
            <a:bodyPr wrap="none" rtlCol="0">
              <a:spAutoFit/>
            </a:bodyPr>
            <a:lstStyle/>
            <a:p>
              <a:r>
                <a:rPr lang="en-US" sz="1200"/>
                <a:t>Automated check</a:t>
              </a:r>
              <a:endParaRPr lang="en-US" sz="1200" dirty="0"/>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b="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4861335" y="3610846"/>
            <a:ext cx="4204356" cy="338554"/>
          </a:xfrm>
          <a:prstGeom prst="rect">
            <a:avLst/>
          </a:prstGeom>
          <a:noFill/>
        </p:spPr>
        <p:txBody>
          <a:bodyPr wrap="none" rtlCol="0">
            <a:spAutoFit/>
          </a:bodyPr>
          <a:lstStyle/>
          <a:p>
            <a:r>
              <a:rPr lang="en-US" sz="1600" i="1" dirty="0"/>
              <a:t>And some common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Together</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05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164826" y="1733295"/>
            <a:ext cx="8814348" cy="4015497"/>
          </a:xfrm>
        </p:spPr>
        <p:txBody>
          <a:bodyPr/>
          <a:lstStyle/>
          <a:p>
            <a:r>
              <a:rPr lang="en-US" sz="2000" b="0" dirty="0"/>
              <a:t>All materials and class sessions are available online</a:t>
            </a:r>
          </a:p>
          <a:p>
            <a:endParaRPr lang="en-US" sz="2000" b="0" dirty="0"/>
          </a:p>
          <a:p>
            <a:r>
              <a:rPr lang="en-US" sz="2000" b="0" dirty="0"/>
              <a:t>Do not come to in-person class if not feeling well or tested positive</a:t>
            </a:r>
          </a:p>
          <a:p>
            <a:endParaRPr lang="en-US" sz="2000" b="0" dirty="0"/>
          </a:p>
          <a:p>
            <a:pPr lvl="1"/>
            <a:r>
              <a:rPr lang="en-US" sz="1600" b="0" dirty="0"/>
              <a:t>And please notify instructor immediately if tested positive</a:t>
            </a:r>
          </a:p>
          <a:p>
            <a:endParaRPr lang="en-US" sz="2000" b="0" dirty="0"/>
          </a:p>
          <a:p>
            <a:r>
              <a:rPr lang="en-US" sz="2000" b="0" dirty="0"/>
              <a:t>Please wear mask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pic>
        <p:nvPicPr>
          <p:cNvPr id="4100" name="Picture 4" descr="i- nvm | Memes Amino">
            <a:extLst>
              <a:ext uri="{FF2B5EF4-FFF2-40B4-BE49-F238E27FC236}">
                <a16:creationId xmlns:a16="http://schemas.microsoft.com/office/drawing/2014/main" id="{B418F692-2295-4943-9747-0A001CAD75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5" t="1295" r="12071" b="53139"/>
          <a:stretch/>
        </p:blipFill>
        <p:spPr bwMode="auto">
          <a:xfrm>
            <a:off x="461638" y="1887831"/>
            <a:ext cx="1225119" cy="82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963" y="314593"/>
            <a:ext cx="3916351" cy="17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Programming Language: 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702725" y="1666731"/>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2" name="TextBox 11">
            <a:extLst>
              <a:ext uri="{FF2B5EF4-FFF2-40B4-BE49-F238E27FC236}">
                <a16:creationId xmlns:a16="http://schemas.microsoft.com/office/drawing/2014/main" id="{A7B5F8DE-14CA-7649-BE4A-77556FE16F60}"/>
              </a:ext>
            </a:extLst>
          </p:cNvPr>
          <p:cNvSpPr txBox="1"/>
          <p:nvPr/>
        </p:nvSpPr>
        <p:spPr>
          <a:xfrm>
            <a:off x="6751860" y="186845"/>
            <a:ext cx="1906552" cy="369332"/>
          </a:xfrm>
          <a:prstGeom prst="rect">
            <a:avLst/>
          </a:prstGeom>
          <a:noFill/>
        </p:spPr>
        <p:txBody>
          <a:bodyPr wrap="square">
            <a:spAutoFit/>
          </a:bodyPr>
          <a:lstStyle/>
          <a:p>
            <a:r>
              <a:rPr lang="en-US" dirty="0"/>
              <a:t>“Learn as we go”</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706500" y="3419572"/>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726824" y="4944665"/>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1412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74715" y="2082954"/>
            <a:ext cx="7073145" cy="4015497"/>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een check mark icon in a circle 2743514 Vector Art at Vecteezy">
            <a:extLst>
              <a:ext uri="{FF2B5EF4-FFF2-40B4-BE49-F238E27FC236}">
                <a16:creationId xmlns:a16="http://schemas.microsoft.com/office/drawing/2014/main" id="{F7DC9BC0-B729-AB4F-ABF7-155506465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707" y="0"/>
            <a:ext cx="960453" cy="9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4401718" cy="584775"/>
          </a:xfrm>
          <a:prstGeom prst="rect">
            <a:avLst/>
          </a:prstGeom>
          <a:noFill/>
        </p:spPr>
        <p:txBody>
          <a:bodyPr wrap="none" rtlCol="0">
            <a:spAutoFit/>
          </a:bodyPr>
          <a:lstStyle/>
          <a:p>
            <a:r>
              <a:rPr lang="en-US" sz="3200" dirty="0"/>
              <a:t>Day-job: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152" y="2559926"/>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https://github.com/CentaurusInfra/fornax</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Distributed Storage</a:t>
            </a:r>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478837" cy="261610"/>
          </a:xfrm>
          <a:prstGeom prst="rect">
            <a:avLst/>
          </a:prstGeom>
          <a:noFill/>
        </p:spPr>
        <p:txBody>
          <a:bodyPr wrap="none" rtlCol="0">
            <a:spAutoFit/>
          </a:bodyPr>
          <a:lstStyle/>
          <a:p>
            <a:r>
              <a:rPr lang="en-US" sz="1100" i="1" dirty="0">
                <a:solidFill>
                  <a:srgbClr val="FF0000"/>
                </a:solidFill>
              </a:rPr>
              <a:t>You need to join our class </a:t>
            </a:r>
            <a:r>
              <a:rPr lang="en-US" sz="1100" i="1" dirty="0" err="1">
                <a:solidFill>
                  <a:srgbClr val="FF0000"/>
                </a:solidFill>
              </a:rPr>
              <a:t>github</a:t>
            </a:r>
            <a:r>
              <a:rPr lang="en-US" sz="1100" i="1" dirty="0">
                <a:solidFill>
                  <a:srgbClr val="FF0000"/>
                </a:solidFill>
              </a:rPr>
              <a:t> Team (private) to see this</a:t>
            </a:r>
          </a:p>
        </p:txBody>
      </p:sp>
      <p:pic>
        <p:nvPicPr>
          <p:cNvPr id="6" name="Picture 5">
            <a:extLst>
              <a:ext uri="{FF2B5EF4-FFF2-40B4-BE49-F238E27FC236}">
                <a16:creationId xmlns:a16="http://schemas.microsoft.com/office/drawing/2014/main" id="{93081A89-07B9-3B4E-9A34-923BF2184B31}"/>
              </a:ext>
            </a:extLst>
          </p:cNvPr>
          <p:cNvPicPr>
            <a:picLocks noChangeAspect="1"/>
          </p:cNvPicPr>
          <p:nvPr/>
        </p:nvPicPr>
        <p:blipFill>
          <a:blip r:embed="rId3"/>
          <a:stretch>
            <a:fillRect/>
          </a:stretch>
        </p:blipFill>
        <p:spPr>
          <a:xfrm>
            <a:off x="1653539" y="3288679"/>
            <a:ext cx="5394726" cy="2984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2356</TotalTime>
  <Words>1481</Words>
  <Application>Microsoft Macintosh PowerPoint</Application>
  <PresentationFormat>On-screen Show (4:3)</PresentationFormat>
  <Paragraphs>380</Paragraphs>
  <Slides>42</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Expectation</vt:lpstr>
      <vt:lpstr>Grading</vt:lpstr>
      <vt:lpstr>In-person vs Online</vt:lpstr>
      <vt:lpstr>Expectation</vt:lpstr>
      <vt:lpstr>Class Expectation</vt:lpstr>
      <vt:lpstr>Homework, Tests, Exams</vt:lpstr>
      <vt:lpstr>Homework &amp; Final projects</vt:lpstr>
      <vt:lpstr>Homework &amp; Final projects</vt:lpstr>
      <vt:lpstr>PowerPoint Presentation</vt:lpstr>
      <vt:lpstr>Why the “rubber duck”?</vt:lpstr>
      <vt:lpstr>Code Together</vt:lpstr>
      <vt:lpstr>PowerPoint Presentation</vt:lpstr>
      <vt:lpstr>Tips for Success</vt:lpstr>
      <vt:lpstr>Plagiarism</vt:lpstr>
      <vt:lpstr>Is it Plagiarism?</vt:lpstr>
      <vt:lpstr>Is it Plagiarism?</vt:lpstr>
      <vt:lpstr>Is it Plagiarism?</vt:lpstr>
      <vt:lpstr>Technical Debt Log</vt:lpstr>
      <vt:lpstr>PowerPoint Presentation</vt:lpstr>
      <vt:lpstr>Tooling</vt:lpstr>
      <vt:lpstr>Tooling</vt:lpstr>
      <vt:lpstr>Editor: IDE</vt:lpstr>
      <vt:lpstr>Editor: IDE</vt:lpstr>
      <vt:lpstr>Editor: Vim (Linux)</vt:lpstr>
      <vt:lpstr>OS: Windows, OS, Linux</vt:lpstr>
      <vt:lpstr>Programming Language: C++</vt:lpstr>
      <vt:lpstr>Git &amp; GitHub</vt:lpstr>
      <vt:lpstr>Source Control: Branch</vt:lpstr>
      <vt:lpstr>PowerPoint Presentation</vt:lpstr>
      <vt:lpstr>PowerPoint Presentation</vt:lpstr>
      <vt:lpstr>Friday Topics</vt:lpstr>
      <vt:lpstr>Action Items (TODOs) Before Friday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353</cp:revision>
  <cp:lastPrinted>2016-02-10T20:19:12Z</cp:lastPrinted>
  <dcterms:created xsi:type="dcterms:W3CDTF">2014-10-14T00:51:43Z</dcterms:created>
  <dcterms:modified xsi:type="dcterms:W3CDTF">2022-03-29T22:06:57Z</dcterms:modified>
</cp:coreProperties>
</file>